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Kanit"/>
      <p:regular r:id="rId12"/>
    </p:embeddedFont>
    <p:embeddedFont>
      <p:font typeface="Kanit"/>
      <p:regular r:id="rId13"/>
    </p:embeddedFont>
    <p:embeddedFont>
      <p:font typeface="Kanit"/>
      <p:regular r:id="rId14"/>
    </p:embeddedFont>
    <p:embeddedFont>
      <p:font typeface="Kanit"/>
      <p:regular r:id="rId15"/>
    </p:embeddedFont>
    <p:embeddedFont>
      <p:font typeface="Martel Sans Light"/>
      <p:regular r:id="rId16"/>
    </p:embeddedFont>
    <p:embeddedFont>
      <p:font typeface="Martel Sans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0701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Smart Food Choices, Smarter Health Decisions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7401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Extensive nutrition research exists but remains difficult for people  to interpret and apply to their daily food decisions.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One-size-fits-all dietary advice often fails patients—what’s healthy for one condition may be harmful for another condition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65654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Managing a disease isn’t just about medicine—it’s about everyday food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968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Nutrition Challenge in Disease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63892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Critical 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298746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Nutrition plays a vital role in preventing and managing chronic diseases, yet patients often lack clear guidance.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63892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Patient Confusion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298746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People struggle to identify which foods help or harm their specific health conditions, leading to poor dietary choices.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92497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931813"/>
            <a:ext cx="29652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Missing Personalization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42735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Generic dietary advice fails to address individual health needs, creating confusion and suboptimal health outcomes.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946" y="408503"/>
            <a:ext cx="5119092" cy="436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can be a smarter approach 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19946" y="1216700"/>
            <a:ext cx="293012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Smart Food Recommendation System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519946" y="1583650"/>
            <a:ext cx="6614041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Conversational, user-friendly interfaces make complex dietary guidance more accessible and actionable for everyone.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9946" y="2110859"/>
            <a:ext cx="6614041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Smart Language Model (SLM) / rule-based system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trained on datasets of good and bad foods for diseases like diabetes, hypertension, thyroid, and obesity.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9946" y="2638068"/>
            <a:ext cx="6614041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system provides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recommendations on what to eat or avoid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along with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easy-to-understand explanations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19946" y="3247073"/>
            <a:ext cx="6614041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4033" y="1235273"/>
            <a:ext cx="6614041" cy="6614041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6" y="8183404"/>
            <a:ext cx="371356" cy="3713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9946" y="8740378"/>
            <a:ext cx="178129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Knowledge Translation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19946" y="9047917"/>
            <a:ext cx="6702385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Transform complex nutritional science into clear, actionable recommendations.</a:t>
            </a:r>
            <a:endParaRPr lang="en-US" sz="11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950" y="8183404"/>
            <a:ext cx="371356" cy="3713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07950" y="8740378"/>
            <a:ext cx="194714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Disease-Specific Insights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7407950" y="9047917"/>
            <a:ext cx="67025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 targeted food guidance based on specific health conditions and biomarkers.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4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18" y="3299698"/>
            <a:ext cx="8532733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Smart Food Recommendation System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8" y="4260294"/>
            <a:ext cx="6558082" cy="8653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3455" y="5341977"/>
            <a:ext cx="269676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Input Health Conditions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73455" y="5789890"/>
            <a:ext cx="6125408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Users share their medical conditions through the drop down menu.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260294"/>
            <a:ext cx="6558082" cy="8653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1537" y="5341977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Personalized Output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31537" y="5789890"/>
            <a:ext cx="6125408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System provides clear recommendations with explanations linking foods to relevant biomarkers.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57118" y="6941820"/>
            <a:ext cx="13116163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rule-based system combines medical knowledge with intuitive interaction, connecting food choices directly to health outcomes like glucose control and cholesterol management.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137" y="646867"/>
            <a:ext cx="5258872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How It Works: Example Interaction</a:t>
            </a:r>
            <a:endParaRPr lang="en-US" sz="2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7" y="1308140"/>
            <a:ext cx="8101727" cy="1022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965" y="1456968"/>
            <a:ext cx="1751886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Patient Question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69965" y="1765102"/>
            <a:ext cx="780407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"I have diabetes. Can I eat bananas?"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37" y="2479715"/>
            <a:ext cx="8101727" cy="1022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9965" y="2628543"/>
            <a:ext cx="1751886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System Response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69965" y="2936677"/>
            <a:ext cx="780407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"Bananas are not recommended as they can raise blood sugar levels. You can try better alternatives ."</a:t>
            </a:r>
            <a:endParaRPr lang="en-US" sz="1150" dirty="0"/>
          </a:p>
        </p:txBody>
      </p:sp>
      <p:sp>
        <p:nvSpPr>
          <p:cNvPr id="10" name="Text 5"/>
          <p:cNvSpPr/>
          <p:nvPr/>
        </p:nvSpPr>
        <p:spPr>
          <a:xfrm>
            <a:off x="521137" y="3725823"/>
            <a:ext cx="280308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1" name="Shape 6"/>
          <p:cNvSpPr/>
          <p:nvPr/>
        </p:nvSpPr>
        <p:spPr>
          <a:xfrm>
            <a:off x="688658" y="4299466"/>
            <a:ext cx="15240" cy="3283148"/>
          </a:xfrm>
          <a:prstGeom prst="roundRect">
            <a:avLst>
              <a:gd name="adj" fmla="val 146571"/>
            </a:avLst>
          </a:prstGeom>
          <a:solidFill>
            <a:srgbClr val="48446D"/>
          </a:solidFill>
          <a:ln/>
        </p:spPr>
      </p:sp>
      <p:sp>
        <p:nvSpPr>
          <p:cNvPr id="12" name="Shape 7"/>
          <p:cNvSpPr/>
          <p:nvPr/>
        </p:nvSpPr>
        <p:spPr>
          <a:xfrm>
            <a:off x="840938" y="4459367"/>
            <a:ext cx="446723" cy="15240"/>
          </a:xfrm>
          <a:prstGeom prst="roundRect">
            <a:avLst>
              <a:gd name="adj" fmla="val 146571"/>
            </a:avLst>
          </a:prstGeom>
          <a:solidFill>
            <a:srgbClr val="48446D"/>
          </a:solidFill>
          <a:ln/>
        </p:spPr>
      </p:sp>
      <p:sp>
        <p:nvSpPr>
          <p:cNvPr id="13" name="Shape 8"/>
          <p:cNvSpPr/>
          <p:nvPr/>
        </p:nvSpPr>
        <p:spPr>
          <a:xfrm>
            <a:off x="521137" y="4299466"/>
            <a:ext cx="335042" cy="33504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4" name="Text 9"/>
          <p:cNvSpPr/>
          <p:nvPr/>
        </p:nvSpPr>
        <p:spPr>
          <a:xfrm>
            <a:off x="583585" y="4335601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1433155" y="4350544"/>
            <a:ext cx="1751886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Expand Database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1433155" y="4658678"/>
            <a:ext cx="718970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Add more diseases, foods, and nutritional interactions for comprehensive coverage.</a:t>
            </a:r>
            <a:endParaRPr lang="en-US" sz="1150" dirty="0"/>
          </a:p>
        </p:txBody>
      </p:sp>
      <p:sp>
        <p:nvSpPr>
          <p:cNvPr id="17" name="Shape 12"/>
          <p:cNvSpPr/>
          <p:nvPr/>
        </p:nvSpPr>
        <p:spPr>
          <a:xfrm>
            <a:off x="840938" y="5354598"/>
            <a:ext cx="446723" cy="15240"/>
          </a:xfrm>
          <a:prstGeom prst="roundRect">
            <a:avLst>
              <a:gd name="adj" fmla="val 146571"/>
            </a:avLst>
          </a:prstGeom>
          <a:solidFill>
            <a:srgbClr val="48446D"/>
          </a:solidFill>
          <a:ln/>
        </p:spPr>
      </p:sp>
      <p:sp>
        <p:nvSpPr>
          <p:cNvPr id="18" name="Shape 13"/>
          <p:cNvSpPr/>
          <p:nvPr/>
        </p:nvSpPr>
        <p:spPr>
          <a:xfrm>
            <a:off x="521137" y="5194697"/>
            <a:ext cx="335042" cy="33504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9" name="Text 14"/>
          <p:cNvSpPr/>
          <p:nvPr/>
        </p:nvSpPr>
        <p:spPr>
          <a:xfrm>
            <a:off x="583585" y="5230832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1433155" y="5245775"/>
            <a:ext cx="1751886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Wearable Integration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1433155" y="5553908"/>
            <a:ext cx="718970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Connect with health devices for real-time biomarker tracking and personalized recommendations.</a:t>
            </a:r>
            <a:endParaRPr lang="en-US" sz="1150" dirty="0"/>
          </a:p>
        </p:txBody>
      </p:sp>
      <p:sp>
        <p:nvSpPr>
          <p:cNvPr id="22" name="Shape 17"/>
          <p:cNvSpPr/>
          <p:nvPr/>
        </p:nvSpPr>
        <p:spPr>
          <a:xfrm>
            <a:off x="840938" y="6249829"/>
            <a:ext cx="446723" cy="15240"/>
          </a:xfrm>
          <a:prstGeom prst="roundRect">
            <a:avLst>
              <a:gd name="adj" fmla="val 146571"/>
            </a:avLst>
          </a:prstGeom>
          <a:solidFill>
            <a:srgbClr val="48446D"/>
          </a:solidFill>
          <a:ln/>
        </p:spPr>
      </p:sp>
      <p:sp>
        <p:nvSpPr>
          <p:cNvPr id="23" name="Shape 18"/>
          <p:cNvSpPr/>
          <p:nvPr/>
        </p:nvSpPr>
        <p:spPr>
          <a:xfrm>
            <a:off x="521137" y="6089928"/>
            <a:ext cx="335042" cy="33504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24" name="Text 19"/>
          <p:cNvSpPr/>
          <p:nvPr/>
        </p:nvSpPr>
        <p:spPr>
          <a:xfrm>
            <a:off x="583585" y="6126063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650" dirty="0"/>
          </a:p>
        </p:txBody>
      </p:sp>
      <p:sp>
        <p:nvSpPr>
          <p:cNvPr id="25" name="Text 20"/>
          <p:cNvSpPr/>
          <p:nvPr/>
        </p:nvSpPr>
        <p:spPr>
          <a:xfrm>
            <a:off x="1433155" y="6141006"/>
            <a:ext cx="1751886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Mobile App Launch</a:t>
            </a:r>
            <a:endParaRPr lang="en-US" sz="1350" dirty="0"/>
          </a:p>
        </p:txBody>
      </p:sp>
      <p:sp>
        <p:nvSpPr>
          <p:cNvPr id="26" name="Text 21"/>
          <p:cNvSpPr/>
          <p:nvPr/>
        </p:nvSpPr>
        <p:spPr>
          <a:xfrm>
            <a:off x="1433155" y="6449139"/>
            <a:ext cx="718970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 user-friendly mobile application for broader accessibility and daily use.</a:t>
            </a:r>
            <a:endParaRPr lang="en-US" sz="1150" dirty="0"/>
          </a:p>
        </p:txBody>
      </p:sp>
      <p:sp>
        <p:nvSpPr>
          <p:cNvPr id="27" name="Shape 22"/>
          <p:cNvSpPr/>
          <p:nvPr/>
        </p:nvSpPr>
        <p:spPr>
          <a:xfrm>
            <a:off x="840938" y="7145060"/>
            <a:ext cx="446723" cy="15240"/>
          </a:xfrm>
          <a:prstGeom prst="roundRect">
            <a:avLst>
              <a:gd name="adj" fmla="val 146571"/>
            </a:avLst>
          </a:prstGeom>
          <a:solidFill>
            <a:srgbClr val="48446D"/>
          </a:solidFill>
          <a:ln/>
        </p:spPr>
      </p:sp>
      <p:sp>
        <p:nvSpPr>
          <p:cNvPr id="28" name="Shape 23"/>
          <p:cNvSpPr/>
          <p:nvPr/>
        </p:nvSpPr>
        <p:spPr>
          <a:xfrm>
            <a:off x="521137" y="6985159"/>
            <a:ext cx="335042" cy="33504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29" name="Text 24"/>
          <p:cNvSpPr/>
          <p:nvPr/>
        </p:nvSpPr>
        <p:spPr>
          <a:xfrm>
            <a:off x="583585" y="7021294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1650" dirty="0"/>
          </a:p>
        </p:txBody>
      </p:sp>
      <p:sp>
        <p:nvSpPr>
          <p:cNvPr id="30" name="Text 25"/>
          <p:cNvSpPr/>
          <p:nvPr/>
        </p:nvSpPr>
        <p:spPr>
          <a:xfrm>
            <a:off x="1433155" y="7036237"/>
            <a:ext cx="1751886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 Personalization</a:t>
            </a:r>
            <a:endParaRPr lang="en-US" sz="1350" dirty="0"/>
          </a:p>
        </p:txBody>
      </p:sp>
      <p:sp>
        <p:nvSpPr>
          <p:cNvPr id="31" name="Text 26"/>
          <p:cNvSpPr/>
          <p:nvPr/>
        </p:nvSpPr>
        <p:spPr>
          <a:xfrm>
            <a:off x="1433155" y="7344370"/>
            <a:ext cx="718970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machine learning for deeper, individualized health insights and predictions.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2025-09-21T06:10:30Z</dcterms:created>
  <dcterms:modified xsi:type="dcterms:W3CDTF">2025-09-21T06:10:30Z</dcterms:modified>
</cp:coreProperties>
</file>